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302" r:id="rId6"/>
    <p:sldId id="295" r:id="rId7"/>
    <p:sldId id="296" r:id="rId8"/>
    <p:sldId id="297" r:id="rId9"/>
    <p:sldId id="308" r:id="rId10"/>
    <p:sldId id="305" r:id="rId11"/>
    <p:sldId id="300" r:id="rId12"/>
    <p:sldId id="306" r:id="rId13"/>
    <p:sldId id="309" r:id="rId14"/>
    <p:sldId id="311" r:id="rId15"/>
    <p:sldId id="298" r:id="rId16"/>
    <p:sldId id="299" r:id="rId17"/>
    <p:sldId id="304" r:id="rId18"/>
    <p:sldId id="301" r:id="rId19"/>
    <p:sldId id="312" r:id="rId20"/>
    <p:sldId id="313" r:id="rId21"/>
    <p:sldId id="314" r:id="rId22"/>
    <p:sldId id="303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4639" autoAdjust="0"/>
  </p:normalViewPr>
  <p:slideViewPr>
    <p:cSldViewPr snapToGrid="0">
      <p:cViewPr varScale="1">
        <p:scale>
          <a:sx n="87" d="100"/>
          <a:sy n="87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13/05/2024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A92598-0784-034A-9716-EC32C3491A20}" type="slidenum">
              <a:rPr lang="it-IT" sz="1200">
                <a:latin typeface="Calibri" charset="0"/>
              </a:rPr>
              <a:pPr eaLnBrk="1" hangingPunct="1"/>
              <a:t>16</a:t>
            </a:fld>
            <a:endParaRPr lang="it-IT" sz="1200">
              <a:latin typeface="Calibri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44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13/05/2024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461" y="1336431"/>
            <a:ext cx="6805247" cy="2919045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SADI-S Vs SAGI: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</a:t>
            </a:r>
            <a:r>
              <a:rPr lang="it-IT" dirty="0"/>
              <a:t>cosa sono differenti e in cosa </a:t>
            </a:r>
            <a:r>
              <a:rPr lang="it-IT" dirty="0" smtClean="0"/>
              <a:t>simili ?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8494" y="4930531"/>
            <a:ext cx="6151844" cy="12796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rgbClr val="E98B0D"/>
                </a:solidFill>
              </a:rPr>
              <a:t>Dott. Vincenzo Bruni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rgbClr val="E98B0D"/>
                </a:solidFill>
              </a:rPr>
              <a:t>Direttore Chirurgia </a:t>
            </a:r>
            <a:r>
              <a:rPr lang="it-IT" sz="2000" dirty="0" err="1">
                <a:solidFill>
                  <a:srgbClr val="E98B0D"/>
                </a:solidFill>
              </a:rPr>
              <a:t>Bariatrica</a:t>
            </a:r>
            <a:r>
              <a:rPr lang="it-IT" sz="2000" dirty="0">
                <a:solidFill>
                  <a:srgbClr val="E98B0D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 smtClean="0">
                <a:solidFill>
                  <a:srgbClr val="E98B0D"/>
                </a:solidFill>
              </a:rPr>
              <a:t>Fondazione Policlinico </a:t>
            </a:r>
            <a:r>
              <a:rPr lang="it-IT" sz="2000" dirty="0">
                <a:solidFill>
                  <a:srgbClr val="E98B0D"/>
                </a:solidFill>
              </a:rPr>
              <a:t>Universitario Campus </a:t>
            </a:r>
            <a:r>
              <a:rPr lang="it-IT" sz="2000" dirty="0" err="1">
                <a:solidFill>
                  <a:srgbClr val="E98B0D"/>
                </a:solidFill>
              </a:rPr>
              <a:t>Bio</a:t>
            </a:r>
            <a:r>
              <a:rPr lang="it-IT" sz="2000" dirty="0">
                <a:solidFill>
                  <a:srgbClr val="E98B0D"/>
                </a:solidFill>
              </a:rPr>
              <a:t>-Medico (Roma</a:t>
            </a:r>
            <a:r>
              <a:rPr lang="it-IT" sz="2000" dirty="0" smtClean="0">
                <a:solidFill>
                  <a:srgbClr val="E98B0D"/>
                </a:solidFill>
              </a:rPr>
              <a:t>)</a:t>
            </a:r>
            <a:endParaRPr lang="it-IT" sz="2000" dirty="0">
              <a:solidFill>
                <a:srgbClr val="E98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180084"/>
            <a:ext cx="6474089" cy="1945580"/>
          </a:xfrm>
          <a:prstGeom prst="rect">
            <a:avLst/>
          </a:prstGeom>
        </p:spPr>
      </p:pic>
      <p:pic>
        <p:nvPicPr>
          <p:cNvPr id="3" name="Picture 2" descr="https://media.springernature.com/lw685/springer-static/image/art%3A10.1007%2Fs11695-021-05879-9/MediaObjects/11695_2021_5879_Figa_HT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62" y="2626958"/>
            <a:ext cx="4284131" cy="33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5A05AC-EF5A-41DD-8D68-A0D49FE5284A}"/>
              </a:ext>
            </a:extLst>
          </p:cNvPr>
          <p:cNvSpPr txBox="1"/>
          <p:nvPr/>
        </p:nvSpPr>
        <p:spPr>
          <a:xfrm>
            <a:off x="7924803" y="4560276"/>
            <a:ext cx="984735" cy="30008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80 % EWL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5A05AC-EF5A-41DD-8D68-A0D49FE5284A}"/>
              </a:ext>
            </a:extLst>
          </p:cNvPr>
          <p:cNvSpPr txBox="1"/>
          <p:nvPr/>
        </p:nvSpPr>
        <p:spPr>
          <a:xfrm>
            <a:off x="9077035" y="3344544"/>
            <a:ext cx="1398181" cy="30008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 </a:t>
            </a:r>
            <a:r>
              <a:rPr lang="it-IT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</a:t>
            </a:r>
            <a:r>
              <a:rPr lang="it-IT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it-IT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5A05AC-EF5A-41DD-8D68-A0D49FE5284A}"/>
              </a:ext>
            </a:extLst>
          </p:cNvPr>
          <p:cNvSpPr txBox="1"/>
          <p:nvPr/>
        </p:nvSpPr>
        <p:spPr>
          <a:xfrm>
            <a:off x="844063" y="2311264"/>
            <a:ext cx="3469109" cy="395814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SADI-S ONE-STEP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3DFFEBB-0D04-36D0-4255-51BBA00AD9D5}"/>
              </a:ext>
            </a:extLst>
          </p:cNvPr>
          <p:cNvSpPr txBox="1"/>
          <p:nvPr/>
        </p:nvSpPr>
        <p:spPr>
          <a:xfrm>
            <a:off x="1158754" y="4121119"/>
            <a:ext cx="314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</a:rPr>
              <a:t>Mortalità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                               0%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Leak (2)</a:t>
            </a:r>
            <a:r>
              <a:rPr lang="en-US" dirty="0">
                <a:solidFill>
                  <a:srgbClr val="002060"/>
                </a:solidFill>
              </a:rPr>
              <a:t>                                 1,2% 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Redo surgery (12</a:t>
            </a:r>
            <a:r>
              <a:rPr lang="en-US" dirty="0">
                <a:solidFill>
                  <a:srgbClr val="002060"/>
                </a:solidFill>
              </a:rPr>
              <a:t>)               7,3%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22A7F6-4FA2-4B0B-81FE-6DB12F6BDFE8}"/>
              </a:ext>
            </a:extLst>
          </p:cNvPr>
          <p:cNvSpPr txBox="1"/>
          <p:nvPr/>
        </p:nvSpPr>
        <p:spPr>
          <a:xfrm>
            <a:off x="844062" y="2721296"/>
            <a:ext cx="346910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  <a:defRPr/>
            </a:pP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N° 50   </a:t>
            </a:r>
            <a:r>
              <a:rPr lang="it-IT" sz="1200" b="1" dirty="0">
                <a:solidFill>
                  <a:srgbClr val="002060"/>
                </a:solidFill>
              </a:rPr>
              <a:t>common </a:t>
            </a:r>
            <a:r>
              <a:rPr lang="it-IT" sz="1200" b="1" dirty="0" err="1">
                <a:solidFill>
                  <a:srgbClr val="002060"/>
                </a:solidFill>
              </a:rPr>
              <a:t>limb</a:t>
            </a: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   200 cm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  <a:defRPr/>
            </a:pP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N° 99   </a:t>
            </a:r>
            <a:r>
              <a:rPr lang="it-IT" sz="1200" b="1" dirty="0">
                <a:solidFill>
                  <a:srgbClr val="002060"/>
                </a:solidFill>
              </a:rPr>
              <a:t>common </a:t>
            </a:r>
            <a:r>
              <a:rPr lang="it-IT" sz="1200" b="1" dirty="0" err="1">
                <a:solidFill>
                  <a:srgbClr val="002060"/>
                </a:solidFill>
              </a:rPr>
              <a:t>limb</a:t>
            </a: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   250 cm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  <a:defRPr/>
            </a:pP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N°°15   </a:t>
            </a:r>
            <a:r>
              <a:rPr lang="it-IT" sz="1200" b="1" dirty="0">
                <a:solidFill>
                  <a:srgbClr val="002060"/>
                </a:solidFill>
              </a:rPr>
              <a:t>common </a:t>
            </a:r>
            <a:r>
              <a:rPr lang="it-IT" sz="1200" b="1" dirty="0" err="1">
                <a:solidFill>
                  <a:srgbClr val="002060"/>
                </a:solidFill>
              </a:rPr>
              <a:t>limb</a:t>
            </a:r>
            <a:r>
              <a:rPr lang="it-IT" sz="1200" b="1" kern="0" dirty="0">
                <a:solidFill>
                  <a:srgbClr val="002060"/>
                </a:solidFill>
                <a:latin typeface="Calibri Light" panose="020F0302020204030204"/>
              </a:rPr>
              <a:t>   300 cm  </a:t>
            </a:r>
          </a:p>
        </p:txBody>
      </p:sp>
    </p:spTree>
    <p:extLst>
      <p:ext uri="{BB962C8B-B14F-4D97-AF65-F5344CB8AC3E}">
        <p14:creationId xmlns:p14="http://schemas.microsoft.com/office/powerpoint/2010/main" val="4016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5">
            <a:extLst>
              <a:ext uri="{FF2B5EF4-FFF2-40B4-BE49-F238E27FC236}">
                <a16:creationId xmlns:a16="http://schemas.microsoft.com/office/drawing/2014/main" id="{B901E5A3-5FB8-EB49-A291-8E07AFB5ECC7}"/>
              </a:ext>
            </a:extLst>
          </p:cNvPr>
          <p:cNvSpPr txBox="1">
            <a:spLocks/>
          </p:cNvSpPr>
          <p:nvPr/>
        </p:nvSpPr>
        <p:spPr bwMode="auto">
          <a:xfrm>
            <a:off x="695400" y="320673"/>
            <a:ext cx="10887001" cy="6080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09585" rtl="0" eaLnBrk="0" fontAlgn="base" hangingPunct="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467" kern="1200">
                <a:solidFill>
                  <a:srgbClr val="004C97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09585" rtl="0" eaLnBrk="0" fontAlgn="base" hangingPunct="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609585" rtl="0" eaLnBrk="0" fontAlgn="base" hangingPunct="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609585" rtl="0" eaLnBrk="0" fontAlgn="base" hangingPunct="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609585" rtl="0" eaLnBrk="0" fontAlgn="base" hangingPunct="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l" defTabSz="609585" rtl="0" fontAlgn="base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1E6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it-IT" sz="2800" b="1" dirty="0">
                <a:latin typeface="Calibri" charset="0"/>
              </a:rPr>
              <a:t>SADIS COMPLICATIONS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E37CE8-F8B4-2C43-9A80-ADEE7BBBC24B}"/>
              </a:ext>
            </a:extLst>
          </p:cNvPr>
          <p:cNvSpPr txBox="1"/>
          <p:nvPr/>
        </p:nvSpPr>
        <p:spPr>
          <a:xfrm>
            <a:off x="1775520" y="5379319"/>
            <a:ext cx="8640960" cy="496996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14 </a:t>
            </a:r>
            <a:r>
              <a:rPr lang="it-IT" sz="20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studies</a:t>
            </a:r>
            <a:r>
              <a:rPr lang="it-IT"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 and 1086 </a:t>
            </a:r>
            <a:r>
              <a:rPr lang="it-IT" sz="20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patients</a:t>
            </a:r>
            <a:endParaRPr lang="it-IT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2" descr="Obesity Surgery Journals - IFSO | Bariatric Surgeons | Weight Loss Surgery">
            <a:extLst>
              <a:ext uri="{FF2B5EF4-FFF2-40B4-BE49-F238E27FC236}">
                <a16:creationId xmlns:a16="http://schemas.microsoft.com/office/drawing/2014/main" id="{8A5AB384-CEE5-F64E-9CBC-FAC483FE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182" y="599343"/>
            <a:ext cx="1662515" cy="222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8F9B75-9AFA-244C-8D24-B28A12D50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4906" r="5778" b="25963"/>
          <a:stretch/>
        </p:blipFill>
        <p:spPr>
          <a:xfrm>
            <a:off x="1503625" y="200494"/>
            <a:ext cx="7522235" cy="2770551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4E96F8B-F1BF-2D47-8C15-D2652C89C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5728" r="5732" b="42927"/>
          <a:stretch/>
        </p:blipFill>
        <p:spPr>
          <a:xfrm>
            <a:off x="1408534" y="3269821"/>
            <a:ext cx="9306039" cy="2018177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735D7BF9-205A-6140-8779-594CBECBEC99}"/>
              </a:ext>
            </a:extLst>
          </p:cNvPr>
          <p:cNvSpPr/>
          <p:nvPr/>
        </p:nvSpPr>
        <p:spPr>
          <a:xfrm>
            <a:off x="5549175" y="258637"/>
            <a:ext cx="561295" cy="312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5652571" y="4685981"/>
            <a:ext cx="4763909" cy="72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V="1">
            <a:off x="1618561" y="4891489"/>
            <a:ext cx="8935598" cy="1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4568" y="1536862"/>
            <a:ext cx="589280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0090"/>
                </a:solidFill>
                <a:latin typeface="+mj-lt"/>
                <a:ea typeface="+mn-ea"/>
                <a:cs typeface="Times New Roman" pitchFamily="18" charset="0"/>
              </a:rPr>
              <a:t>Diversione </a:t>
            </a:r>
            <a:r>
              <a:rPr lang="it-IT" b="1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BilioPancreatica</a:t>
            </a:r>
            <a:r>
              <a:rPr lang="it-IT" b="1" dirty="0" smtClean="0">
                <a:solidFill>
                  <a:srgbClr val="000090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it-IT" dirty="0" smtClean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(</a:t>
            </a:r>
            <a:r>
              <a:rPr lang="it-IT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Scopinaro 1976)</a:t>
            </a:r>
          </a:p>
          <a:p>
            <a:pPr>
              <a:defRPr/>
            </a:pPr>
            <a:endParaRPr lang="it-IT" dirty="0">
              <a:solidFill>
                <a:schemeClr val="tx2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distal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gastrectomy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gastric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reservoir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200-300 ml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Tratto comune 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50 cm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Tratto alimentare 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200 cm</a:t>
            </a:r>
            <a:endParaRPr lang="it-IT" sz="1600" dirty="0">
              <a:solidFill>
                <a:schemeClr val="tx2"/>
              </a:solidFill>
              <a:latin typeface="+mj-lt"/>
              <a:ea typeface="+mn-ea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2929" y="380325"/>
            <a:ext cx="1017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solidFill>
                <a:srgbClr val="0000FF"/>
              </a:solidFill>
            </a:endParaRPr>
          </a:p>
          <a:p>
            <a:r>
              <a:rPr lang="it-IT" sz="2400" b="1" dirty="0" err="1" smtClean="0">
                <a:solidFill>
                  <a:srgbClr val="0000FF"/>
                </a:solidFill>
              </a:rPr>
              <a:t>Rationale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endParaRPr lang="it-IT" sz="2400" b="1" dirty="0">
              <a:solidFill>
                <a:srgbClr val="0000FF"/>
              </a:solidFill>
            </a:endParaRPr>
          </a:p>
          <a:p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09776" y="109389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  <p:pic>
        <p:nvPicPr>
          <p:cNvPr id="2050" name="Picture 2" descr="Diversione bilio pancreatica - Dott. Daniele Tassin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31" y="1393373"/>
            <a:ext cx="1878849" cy="20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proscopic OAGB | Sea Change Weight Loss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6" y="4127618"/>
            <a:ext cx="2227398" cy="24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24568" y="4715220"/>
            <a:ext cx="589280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0090"/>
                </a:solidFill>
                <a:latin typeface="+mj-lt"/>
                <a:cs typeface="Times New Roman" pitchFamily="18" charset="0"/>
              </a:rPr>
              <a:t>OAGB  (</a:t>
            </a:r>
            <a:r>
              <a:rPr lang="it-IT" b="1" dirty="0" err="1">
                <a:solidFill>
                  <a:srgbClr val="000090"/>
                </a:solidFill>
                <a:latin typeface="+mj-lt"/>
                <a:cs typeface="Times New Roman" pitchFamily="18" charset="0"/>
              </a:rPr>
              <a:t>One-anastomosis</a:t>
            </a:r>
            <a:r>
              <a:rPr lang="it-IT" b="1" dirty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+mj-lt"/>
                <a:cs typeface="Times New Roman" pitchFamily="18" charset="0"/>
              </a:rPr>
              <a:t>gastric</a:t>
            </a:r>
            <a:r>
              <a:rPr lang="it-IT" b="1" dirty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bypass)</a:t>
            </a:r>
          </a:p>
          <a:p>
            <a:pPr>
              <a:defRPr/>
            </a:pPr>
            <a:endParaRPr lang="it-IT" dirty="0">
              <a:solidFill>
                <a:schemeClr val="tx2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V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iene </a:t>
            </a: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misurato solo il primo tratto di intestino tenue (ansa biliare) e di conseguenza  la lunghezza del tratto comune rimane sconosciuta.</a:t>
            </a:r>
          </a:p>
          <a:p>
            <a:pPr marL="285750" indent="-285750">
              <a:buFont typeface="Arial"/>
              <a:buChar char="•"/>
              <a:defRPr/>
            </a:pPr>
            <a:endParaRPr lang="it-IT" sz="1600" dirty="0">
              <a:solidFill>
                <a:schemeClr val="tx2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09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248" y="1999372"/>
            <a:ext cx="7104789" cy="221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 anchor="ctr">
            <a:spAutoFit/>
          </a:bodyPr>
          <a:lstStyle/>
          <a:p>
            <a:pPr>
              <a:defRPr/>
            </a:pPr>
            <a:endParaRPr lang="en-US" sz="2400" b="1" dirty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</a:rPr>
              <a:t>2016: </a:t>
            </a:r>
            <a:r>
              <a:rPr lang="en-US" b="1" dirty="0" smtClean="0">
                <a:solidFill>
                  <a:srgbClr val="000090"/>
                </a:solidFill>
              </a:rPr>
              <a:t>Single </a:t>
            </a:r>
            <a:r>
              <a:rPr lang="en-US" b="1" dirty="0">
                <a:solidFill>
                  <a:srgbClr val="000090"/>
                </a:solidFill>
              </a:rPr>
              <a:t>Anastomosis Gastro-</a:t>
            </a:r>
            <a:r>
              <a:rPr lang="en-US" b="1" dirty="0" err="1">
                <a:solidFill>
                  <a:srgbClr val="000090"/>
                </a:solidFill>
              </a:rPr>
              <a:t>Ileal</a:t>
            </a:r>
            <a:r>
              <a:rPr lang="en-US" b="1" dirty="0">
                <a:solidFill>
                  <a:srgbClr val="000090"/>
                </a:solidFill>
              </a:rPr>
              <a:t> (SAGI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</a:p>
          <a:p>
            <a:pPr>
              <a:defRPr/>
            </a:pPr>
            <a:endParaRPr lang="it-IT" sz="2400" dirty="0">
              <a:solidFill>
                <a:srgbClr val="000090"/>
              </a:solidFill>
              <a:latin typeface="+mj-lt"/>
              <a:ea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OAGB 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principles</a:t>
            </a:r>
            <a:endParaRPr lang="it-IT" sz="1600" dirty="0">
              <a:solidFill>
                <a:srgbClr val="000090"/>
              </a:solidFill>
              <a:latin typeface="+mj-lt"/>
              <a:ea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non 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obstructive</a:t>
            </a: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gastric</a:t>
            </a: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tube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gastro-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ileal</a:t>
            </a: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anastomosis</a:t>
            </a:r>
            <a:endParaRPr lang="it-IT" sz="1600" dirty="0">
              <a:solidFill>
                <a:srgbClr val="000090"/>
              </a:solidFill>
              <a:latin typeface="+mj-lt"/>
              <a:ea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250-300 cm from the ileo-</a:t>
            </a:r>
            <a:r>
              <a:rPr lang="it-IT" sz="1600" dirty="0" err="1">
                <a:solidFill>
                  <a:srgbClr val="000090"/>
                </a:solidFill>
                <a:latin typeface="+mj-lt"/>
                <a:ea typeface="Times New Roman" pitchFamily="18" charset="0"/>
              </a:rPr>
              <a:t>cecal</a:t>
            </a:r>
            <a:r>
              <a:rPr lang="it-IT" sz="1600" dirty="0">
                <a:solidFill>
                  <a:srgbClr val="000090"/>
                </a:solidFill>
                <a:latin typeface="+mj-lt"/>
                <a:ea typeface="Times New Roman" pitchFamily="18" charset="0"/>
              </a:rPr>
              <a:t> </a:t>
            </a:r>
            <a:r>
              <a:rPr lang="it-IT" sz="1600" dirty="0" smtClean="0">
                <a:solidFill>
                  <a:srgbClr val="000090"/>
                </a:solidFill>
                <a:latin typeface="+mj-lt"/>
                <a:ea typeface="Times New Roman" pitchFamily="18" charset="0"/>
              </a:rPr>
              <a:t>valve</a:t>
            </a:r>
            <a:endParaRPr lang="it-IT" sz="1600" dirty="0">
              <a:solidFill>
                <a:srgbClr val="000090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6" name="Rettangolo 2"/>
          <p:cNvSpPr>
            <a:spLocks noChangeArrowheads="1"/>
          </p:cNvSpPr>
          <p:nvPr/>
        </p:nvSpPr>
        <p:spPr bwMode="auto">
          <a:xfrm>
            <a:off x="132203" y="5941145"/>
            <a:ext cx="9257313" cy="80021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CA" sz="1100" b="1" dirty="0">
                <a:solidFill>
                  <a:srgbClr val="000090"/>
                </a:solidFill>
              </a:rPr>
              <a:t>A NEW CONCEPT IN SURGERY FOR OBESITY AND WEIGHT RELATED DISEASE. </a:t>
            </a:r>
          </a:p>
          <a:p>
            <a:pPr algn="just"/>
            <a:r>
              <a:rPr lang="en-CA" sz="1100" b="1" dirty="0">
                <a:solidFill>
                  <a:srgbClr val="000090"/>
                </a:solidFill>
              </a:rPr>
              <a:t>SINGLE ANASTOMOSIS GASTRO-ILEAL (SAGI): TECHNICAL DETAILS AND PRELIMINARY RESULTS</a:t>
            </a:r>
            <a:endParaRPr lang="it-IT" sz="1100" b="1" dirty="0">
              <a:solidFill>
                <a:srgbClr val="000090"/>
              </a:solidFill>
            </a:endParaRPr>
          </a:p>
          <a:p>
            <a:pPr algn="just"/>
            <a:r>
              <a:rPr lang="en-CA" sz="1100" i="1" dirty="0">
                <a:solidFill>
                  <a:srgbClr val="000090"/>
                </a:solidFill>
              </a:rPr>
              <a:t>Maurizio De Luca, Jacques </a:t>
            </a:r>
            <a:r>
              <a:rPr lang="en-CA" sz="1100" i="1" dirty="0" err="1">
                <a:solidFill>
                  <a:srgbClr val="000090"/>
                </a:solidFill>
              </a:rPr>
              <a:t>Himpens</a:t>
            </a:r>
            <a:r>
              <a:rPr lang="en-CA" sz="1100" i="1" dirty="0">
                <a:solidFill>
                  <a:srgbClr val="000090"/>
                </a:solidFill>
              </a:rPr>
              <a:t>, Luigi </a:t>
            </a:r>
            <a:r>
              <a:rPr lang="en-CA" sz="1100" i="1" dirty="0" err="1">
                <a:solidFill>
                  <a:srgbClr val="000090"/>
                </a:solidFill>
              </a:rPr>
              <a:t>Angrisani</a:t>
            </a:r>
            <a:r>
              <a:rPr lang="en-CA" sz="1100" i="1" dirty="0">
                <a:solidFill>
                  <a:srgbClr val="000090"/>
                </a:solidFill>
              </a:rPr>
              <a:t>, Nicola Di Lorenzo, Kamal </a:t>
            </a:r>
            <a:r>
              <a:rPr lang="en-CA" sz="1100" i="1" dirty="0" err="1">
                <a:solidFill>
                  <a:srgbClr val="000090"/>
                </a:solidFill>
              </a:rPr>
              <a:t>Mahawar</a:t>
            </a:r>
            <a:r>
              <a:rPr lang="en-CA" sz="1100" i="1" dirty="0">
                <a:solidFill>
                  <a:srgbClr val="000090"/>
                </a:solidFill>
              </a:rPr>
              <a:t>, </a:t>
            </a:r>
            <a:r>
              <a:rPr lang="en-CA" sz="1100" i="1" dirty="0" err="1">
                <a:solidFill>
                  <a:srgbClr val="000090"/>
                </a:solidFill>
              </a:rPr>
              <a:t>Cesare</a:t>
            </a:r>
            <a:r>
              <a:rPr lang="en-CA" sz="1100" i="1" dirty="0">
                <a:solidFill>
                  <a:srgbClr val="000090"/>
                </a:solidFill>
              </a:rPr>
              <a:t> </a:t>
            </a:r>
            <a:r>
              <a:rPr lang="en-CA" sz="1100" i="1" dirty="0" err="1">
                <a:solidFill>
                  <a:srgbClr val="000090"/>
                </a:solidFill>
              </a:rPr>
              <a:t>Lunardi</a:t>
            </a:r>
            <a:r>
              <a:rPr lang="en-CA" sz="1100" i="1" dirty="0">
                <a:solidFill>
                  <a:srgbClr val="000090"/>
                </a:solidFill>
              </a:rPr>
              <a:t>, </a:t>
            </a:r>
            <a:r>
              <a:rPr lang="en-CA" sz="1100" i="1" dirty="0" err="1">
                <a:solidFill>
                  <a:srgbClr val="000090"/>
                </a:solidFill>
              </a:rPr>
              <a:t>Natale</a:t>
            </a:r>
            <a:r>
              <a:rPr lang="en-CA" sz="1100" i="1" dirty="0">
                <a:solidFill>
                  <a:srgbClr val="000090"/>
                </a:solidFill>
              </a:rPr>
              <a:t> </a:t>
            </a:r>
            <a:r>
              <a:rPr lang="en-CA" sz="1100" i="1" dirty="0" err="1">
                <a:solidFill>
                  <a:srgbClr val="000090"/>
                </a:solidFill>
              </a:rPr>
              <a:t>Pellicanò</a:t>
            </a:r>
            <a:r>
              <a:rPr lang="en-CA" sz="1100" i="1" dirty="0">
                <a:solidFill>
                  <a:srgbClr val="000090"/>
                </a:solidFill>
              </a:rPr>
              <a:t>, Nicola Clemente and Scott </a:t>
            </a:r>
            <a:r>
              <a:rPr lang="en-CA" sz="1100" i="1" dirty="0" err="1">
                <a:solidFill>
                  <a:srgbClr val="000090"/>
                </a:solidFill>
              </a:rPr>
              <a:t>Shikora</a:t>
            </a:r>
            <a:r>
              <a:rPr lang="en-CA" sz="1100" i="1" dirty="0">
                <a:solidFill>
                  <a:srgbClr val="000090"/>
                </a:solidFill>
              </a:rPr>
              <a:t>.</a:t>
            </a:r>
          </a:p>
          <a:p>
            <a:pPr algn="just"/>
            <a:r>
              <a:rPr lang="en-CA" sz="1100" b="1" dirty="0">
                <a:solidFill>
                  <a:srgbClr val="000090"/>
                </a:solidFill>
              </a:rPr>
              <a:t>Obesity Surgery, 2017, 27, 1, 143-147</a:t>
            </a:r>
            <a:r>
              <a:rPr lang="it-IT" sz="1100" b="1" dirty="0">
                <a:solidFill>
                  <a:srgbClr val="000090"/>
                </a:solidFill>
              </a:rPr>
              <a:t> </a:t>
            </a:r>
            <a:endParaRPr lang="en-CA" sz="1100" b="1" i="1" dirty="0">
              <a:solidFill>
                <a:srgbClr val="000090"/>
              </a:solidFill>
            </a:endParaRPr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15" y="1999372"/>
            <a:ext cx="3128961" cy="30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132203" y="99153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</p:spTree>
    <p:extLst>
      <p:ext uri="{BB962C8B-B14F-4D97-AF65-F5344CB8AC3E}">
        <p14:creationId xmlns:p14="http://schemas.microsoft.com/office/powerpoint/2010/main" val="18746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91DA84-CC5A-878E-708D-C4AD56D8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7" y="886073"/>
            <a:ext cx="5242404" cy="20540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237F97-E3AA-90D7-9DE1-48D6399A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3" y="3442841"/>
            <a:ext cx="5240609" cy="3016737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itle 5"/>
          <p:cNvSpPr txBox="1">
            <a:spLocks/>
          </p:cNvSpPr>
          <p:nvPr/>
        </p:nvSpPr>
        <p:spPr bwMode="auto">
          <a:xfrm>
            <a:off x="62786" y="68885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61136" y="1670115"/>
            <a:ext cx="498855" cy="27699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0090"/>
                </a:solidFill>
              </a:rPr>
              <a:t>2021</a:t>
            </a:r>
          </a:p>
        </p:txBody>
      </p:sp>
      <p:pic>
        <p:nvPicPr>
          <p:cNvPr id="1026" name="Picture 2" descr="Revisional operative techniques following mini-gastric bypass-one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5" y="2329989"/>
            <a:ext cx="4693185" cy="39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7538" y="2239771"/>
            <a:ext cx="10972800" cy="20620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endParaRPr lang="it-IT" dirty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r>
              <a:rPr lang="it-IT" dirty="0" err="1">
                <a:solidFill>
                  <a:srgbClr val="000090"/>
                </a:solidFill>
              </a:rPr>
              <a:t>Insufficient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weight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loss</a:t>
            </a:r>
            <a:r>
              <a:rPr lang="it-IT" dirty="0">
                <a:solidFill>
                  <a:srgbClr val="000090"/>
                </a:solidFill>
              </a:rPr>
              <a:t> o </a:t>
            </a:r>
            <a:r>
              <a:rPr lang="it-IT" dirty="0" err="1">
                <a:solidFill>
                  <a:srgbClr val="000090"/>
                </a:solidFill>
              </a:rPr>
              <a:t>weight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regain</a:t>
            </a:r>
            <a:r>
              <a:rPr lang="it-IT" dirty="0">
                <a:solidFill>
                  <a:srgbClr val="000090"/>
                </a:solidFill>
              </a:rPr>
              <a:t> dopo </a:t>
            </a:r>
            <a:r>
              <a:rPr lang="it-IT" b="1" dirty="0" err="1">
                <a:solidFill>
                  <a:srgbClr val="000090"/>
                </a:solidFill>
              </a:rPr>
              <a:t>Gastric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Banding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dirty="0">
                <a:solidFill>
                  <a:srgbClr val="000090"/>
                </a:solidFill>
              </a:rPr>
              <a:t>o </a:t>
            </a:r>
            <a:r>
              <a:rPr lang="it-IT" b="1" dirty="0">
                <a:solidFill>
                  <a:srgbClr val="000090"/>
                </a:solidFill>
              </a:rPr>
              <a:t>Sleeve Gastrectomy</a:t>
            </a:r>
            <a:r>
              <a:rPr lang="it-IT" dirty="0">
                <a:solidFill>
                  <a:srgbClr val="000090"/>
                </a:solidFill>
              </a:rPr>
              <a:t>, soprattutto  quando il motivo del fallimento è legato alla scarsa compliance del paziente e non alla dilatazione della tasca gastrica</a:t>
            </a:r>
            <a:r>
              <a:rPr lang="it-IT" dirty="0" smtClean="0">
                <a:solidFill>
                  <a:srgbClr val="000090"/>
                </a:solidFill>
              </a:rPr>
              <a:t>.</a:t>
            </a:r>
          </a:p>
          <a:p>
            <a:pPr marL="457189" indent="-457189" algn="just">
              <a:buAutoNum type="arabicParenR"/>
              <a:defRPr/>
            </a:pPr>
            <a:endParaRPr lang="it-IT" dirty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r>
              <a:rPr lang="it-IT" dirty="0" err="1">
                <a:solidFill>
                  <a:srgbClr val="000090"/>
                </a:solidFill>
              </a:rPr>
              <a:t>Insufficient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weight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loss</a:t>
            </a:r>
            <a:r>
              <a:rPr lang="it-IT" dirty="0">
                <a:solidFill>
                  <a:srgbClr val="000090"/>
                </a:solidFill>
              </a:rPr>
              <a:t> o </a:t>
            </a:r>
            <a:r>
              <a:rPr lang="it-IT" dirty="0" err="1">
                <a:solidFill>
                  <a:srgbClr val="000090"/>
                </a:solidFill>
              </a:rPr>
              <a:t>weight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regain</a:t>
            </a:r>
            <a:r>
              <a:rPr lang="it-IT" dirty="0">
                <a:solidFill>
                  <a:srgbClr val="000090"/>
                </a:solidFill>
              </a:rPr>
              <a:t> dopo  </a:t>
            </a:r>
            <a:r>
              <a:rPr lang="it-IT" b="1" dirty="0" smtClean="0">
                <a:solidFill>
                  <a:srgbClr val="000090"/>
                </a:solidFill>
              </a:rPr>
              <a:t>OAGB </a:t>
            </a:r>
          </a:p>
          <a:p>
            <a:pPr marL="457189" indent="-457189" algn="just">
              <a:buAutoNum type="arabicParenR"/>
              <a:defRPr/>
            </a:pPr>
            <a:endParaRPr lang="it-IT" b="1" dirty="0">
              <a:solidFill>
                <a:srgbClr val="000090"/>
              </a:solidFill>
              <a:ea typeface="Times New Roman" pitchFamily="18" charset="0"/>
            </a:endParaRPr>
          </a:p>
          <a:p>
            <a:pPr marL="457189" indent="-457189" algn="just">
              <a:buAutoNum type="arabicParenR"/>
              <a:defRPr/>
            </a:pPr>
            <a:r>
              <a:rPr lang="it-IT" dirty="0" smtClean="0">
                <a:solidFill>
                  <a:srgbClr val="000090"/>
                </a:solidFill>
                <a:ea typeface="Times New Roman" pitchFamily="18" charset="0"/>
              </a:rPr>
              <a:t>Chirurgia primaria in pazienti candidati a </a:t>
            </a:r>
            <a:r>
              <a:rPr lang="it-IT" b="1" dirty="0" smtClean="0">
                <a:solidFill>
                  <a:srgbClr val="000090"/>
                </a:solidFill>
                <a:ea typeface="Times New Roman" pitchFamily="18" charset="0"/>
              </a:rPr>
              <a:t>OAGB</a:t>
            </a:r>
            <a:r>
              <a:rPr lang="it-IT" dirty="0" smtClean="0">
                <a:solidFill>
                  <a:srgbClr val="000090"/>
                </a:solidFill>
                <a:ea typeface="Times New Roman" pitchFamily="18" charset="0"/>
              </a:rPr>
              <a:t> con </a:t>
            </a:r>
            <a:r>
              <a:rPr lang="it-IT" b="1" dirty="0" smtClean="0">
                <a:solidFill>
                  <a:srgbClr val="000090"/>
                </a:solidFill>
                <a:ea typeface="Times New Roman" pitchFamily="18" charset="0"/>
              </a:rPr>
              <a:t>intestino corto</a:t>
            </a:r>
            <a:endParaRPr lang="it-IT" b="1" dirty="0">
              <a:solidFill>
                <a:srgbClr val="000090"/>
              </a:solidFill>
              <a:ea typeface="Times New Roman" pitchFamily="18" charset="0"/>
            </a:endParaRPr>
          </a:p>
        </p:txBody>
      </p: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121186" y="5930128"/>
            <a:ext cx="9257313" cy="80021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CA" sz="1100" b="1" dirty="0">
                <a:solidFill>
                  <a:srgbClr val="000090"/>
                </a:solidFill>
              </a:rPr>
              <a:t>A NEW CONCEPT IN SURGERY FOR OBESITY AND WEIGHT RELATED DISEASE. </a:t>
            </a:r>
          </a:p>
          <a:p>
            <a:pPr algn="just"/>
            <a:r>
              <a:rPr lang="en-CA" sz="1100" b="1" dirty="0">
                <a:solidFill>
                  <a:srgbClr val="000090"/>
                </a:solidFill>
              </a:rPr>
              <a:t>SINGLE ANASTOMOSIS GASTRO-ILEAL (SAGI): TECHNICAL DETAILS AND PRELIMINARY RESULTS</a:t>
            </a:r>
            <a:endParaRPr lang="it-IT" sz="1100" b="1" dirty="0">
              <a:solidFill>
                <a:srgbClr val="000090"/>
              </a:solidFill>
            </a:endParaRPr>
          </a:p>
          <a:p>
            <a:pPr algn="just"/>
            <a:r>
              <a:rPr lang="en-CA" sz="1100" i="1" dirty="0">
                <a:solidFill>
                  <a:srgbClr val="000090"/>
                </a:solidFill>
              </a:rPr>
              <a:t>Maurizio De Luca, Jacques </a:t>
            </a:r>
            <a:r>
              <a:rPr lang="en-CA" sz="1100" i="1" dirty="0" err="1">
                <a:solidFill>
                  <a:srgbClr val="000090"/>
                </a:solidFill>
              </a:rPr>
              <a:t>Himpens</a:t>
            </a:r>
            <a:r>
              <a:rPr lang="en-CA" sz="1100" i="1" dirty="0">
                <a:solidFill>
                  <a:srgbClr val="000090"/>
                </a:solidFill>
              </a:rPr>
              <a:t>, Luigi </a:t>
            </a:r>
            <a:r>
              <a:rPr lang="en-CA" sz="1100" i="1" dirty="0" err="1">
                <a:solidFill>
                  <a:srgbClr val="000090"/>
                </a:solidFill>
              </a:rPr>
              <a:t>Angrisani</a:t>
            </a:r>
            <a:r>
              <a:rPr lang="en-CA" sz="1100" i="1" dirty="0">
                <a:solidFill>
                  <a:srgbClr val="000090"/>
                </a:solidFill>
              </a:rPr>
              <a:t>, Nicola Di Lorenzo, Kamal </a:t>
            </a:r>
            <a:r>
              <a:rPr lang="en-CA" sz="1100" i="1" dirty="0" err="1">
                <a:solidFill>
                  <a:srgbClr val="000090"/>
                </a:solidFill>
              </a:rPr>
              <a:t>Mahawar</a:t>
            </a:r>
            <a:r>
              <a:rPr lang="en-CA" sz="1100" i="1" dirty="0">
                <a:solidFill>
                  <a:srgbClr val="000090"/>
                </a:solidFill>
              </a:rPr>
              <a:t>, </a:t>
            </a:r>
            <a:r>
              <a:rPr lang="en-CA" sz="1100" i="1" dirty="0" err="1">
                <a:solidFill>
                  <a:srgbClr val="000090"/>
                </a:solidFill>
              </a:rPr>
              <a:t>Cesare</a:t>
            </a:r>
            <a:r>
              <a:rPr lang="en-CA" sz="1100" i="1" dirty="0">
                <a:solidFill>
                  <a:srgbClr val="000090"/>
                </a:solidFill>
              </a:rPr>
              <a:t> </a:t>
            </a:r>
            <a:r>
              <a:rPr lang="en-CA" sz="1100" i="1" dirty="0" err="1">
                <a:solidFill>
                  <a:srgbClr val="000090"/>
                </a:solidFill>
              </a:rPr>
              <a:t>Lunardi</a:t>
            </a:r>
            <a:r>
              <a:rPr lang="en-CA" sz="1100" i="1" dirty="0">
                <a:solidFill>
                  <a:srgbClr val="000090"/>
                </a:solidFill>
              </a:rPr>
              <a:t>, </a:t>
            </a:r>
            <a:r>
              <a:rPr lang="en-CA" sz="1100" i="1" dirty="0" err="1">
                <a:solidFill>
                  <a:srgbClr val="000090"/>
                </a:solidFill>
              </a:rPr>
              <a:t>Natale</a:t>
            </a:r>
            <a:r>
              <a:rPr lang="en-CA" sz="1100" i="1" dirty="0">
                <a:solidFill>
                  <a:srgbClr val="000090"/>
                </a:solidFill>
              </a:rPr>
              <a:t> </a:t>
            </a:r>
            <a:r>
              <a:rPr lang="en-CA" sz="1100" i="1" dirty="0" err="1">
                <a:solidFill>
                  <a:srgbClr val="000090"/>
                </a:solidFill>
              </a:rPr>
              <a:t>Pellicanò</a:t>
            </a:r>
            <a:r>
              <a:rPr lang="en-CA" sz="1100" i="1" dirty="0">
                <a:solidFill>
                  <a:srgbClr val="000090"/>
                </a:solidFill>
              </a:rPr>
              <a:t>, Nicola Clemente and Scott </a:t>
            </a:r>
            <a:r>
              <a:rPr lang="en-CA" sz="1100" i="1" dirty="0" err="1">
                <a:solidFill>
                  <a:srgbClr val="000090"/>
                </a:solidFill>
              </a:rPr>
              <a:t>Shikora</a:t>
            </a:r>
            <a:r>
              <a:rPr lang="en-CA" sz="1100" i="1" dirty="0">
                <a:solidFill>
                  <a:srgbClr val="000090"/>
                </a:solidFill>
              </a:rPr>
              <a:t>.</a:t>
            </a:r>
          </a:p>
          <a:p>
            <a:pPr algn="just"/>
            <a:r>
              <a:rPr lang="en-CA" sz="1100" b="1" dirty="0">
                <a:solidFill>
                  <a:srgbClr val="000090"/>
                </a:solidFill>
              </a:rPr>
              <a:t>Obesity Surgery, 2017, 27, 1, 143-147</a:t>
            </a:r>
            <a:r>
              <a:rPr lang="it-IT" sz="1100" b="1" dirty="0">
                <a:solidFill>
                  <a:srgbClr val="000090"/>
                </a:solidFill>
              </a:rPr>
              <a:t> </a:t>
            </a:r>
            <a:endParaRPr lang="en-CA" sz="1100" b="1" i="1" dirty="0">
              <a:solidFill>
                <a:srgbClr val="00009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52753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>
                <a:solidFill>
                  <a:srgbClr val="002060"/>
                </a:solidFill>
                <a:latin typeface="Calibri"/>
              </a:rPr>
              <a:t>Indicazioni alla </a:t>
            </a:r>
            <a:r>
              <a:rPr lang="it-IT" sz="4200" b="1" dirty="0" smtClean="0">
                <a:solidFill>
                  <a:srgbClr val="002060"/>
                </a:solidFill>
                <a:latin typeface="Calibri"/>
              </a:rPr>
              <a:t>SAGI</a:t>
            </a:r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2934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CasellaDiTesto 11"/>
          <p:cNvSpPr txBox="1">
            <a:spLocks noChangeArrowheads="1"/>
          </p:cNvSpPr>
          <p:nvPr/>
        </p:nvSpPr>
        <p:spPr bwMode="auto">
          <a:xfrm>
            <a:off x="1952625" y="28575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cs typeface="Times New Roman" pitchFamily="18" charset="0"/>
              </a:rPr>
              <a:t> </a:t>
            </a:r>
            <a:endParaRPr lang="it-IT" sz="2000" dirty="0"/>
          </a:p>
        </p:txBody>
      </p:sp>
      <p:sp>
        <p:nvSpPr>
          <p:cNvPr id="17" name="Rettangolo 16"/>
          <p:cNvSpPr/>
          <p:nvPr/>
        </p:nvSpPr>
        <p:spPr>
          <a:xfrm>
            <a:off x="298152" y="4852789"/>
            <a:ext cx="60007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74CAA46-1DC1-FFEE-AC56-CECEA99817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1464" y="2204864"/>
          <a:ext cx="8177335" cy="38688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008428550"/>
                    </a:ext>
                  </a:extLst>
                </a:gridCol>
                <a:gridCol w="1529619">
                  <a:extLst>
                    <a:ext uri="{9D8B030D-6E8A-4147-A177-3AD203B41FA5}">
                      <a16:colId xmlns:a16="http://schemas.microsoft.com/office/drawing/2014/main" val="901958122"/>
                    </a:ext>
                  </a:extLst>
                </a:gridCol>
                <a:gridCol w="1519312">
                  <a:extLst>
                    <a:ext uri="{9D8B030D-6E8A-4147-A177-3AD203B41FA5}">
                      <a16:colId xmlns:a16="http://schemas.microsoft.com/office/drawing/2014/main" val="1822625166"/>
                    </a:ext>
                  </a:extLst>
                </a:gridCol>
                <a:gridCol w="1520086">
                  <a:extLst>
                    <a:ext uri="{9D8B030D-6E8A-4147-A177-3AD203B41FA5}">
                      <a16:colId xmlns:a16="http://schemas.microsoft.com/office/drawing/2014/main" val="3691950806"/>
                    </a:ext>
                  </a:extLst>
                </a:gridCol>
                <a:gridCol w="1520086">
                  <a:extLst>
                    <a:ext uri="{9D8B030D-6E8A-4147-A177-3AD203B41FA5}">
                      <a16:colId xmlns:a16="http://schemas.microsoft.com/office/drawing/2014/main" val="3655053143"/>
                    </a:ext>
                  </a:extLst>
                </a:gridCol>
              </a:tblGrid>
              <a:tr h="78460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N</a:t>
                      </a:r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 of </a:t>
                      </a:r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Patients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112 patients as primary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surgery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121 patients after AGB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160 </a:t>
                      </a:r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patients</a:t>
                      </a:r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after</a:t>
                      </a:r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 SG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27 patients after OAGB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77966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Age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37, 1 years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39.4 years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38.2 years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44.1 </a:t>
                      </a:r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years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7265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BMI first operation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47.1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48.0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47.3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89799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BMI at SAGI surgery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53.1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42.3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41,3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39.3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995311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</a:rPr>
                        <a:t>Body Weight at SAGI surgery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141.7 kg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117.9 kg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112.6 kg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107.9 kg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843150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Months between operations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83.6 months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90"/>
                          </a:solidFill>
                          <a:effectLst/>
                        </a:rPr>
                        <a:t>61.7 months</a:t>
                      </a:r>
                      <a:endParaRPr lang="it-IT" sz="18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90"/>
                          </a:solidFill>
                          <a:effectLst/>
                        </a:rPr>
                        <a:t>37.4 </a:t>
                      </a:r>
                      <a:r>
                        <a:rPr lang="it-IT" sz="1600" dirty="0" err="1">
                          <a:solidFill>
                            <a:srgbClr val="000090"/>
                          </a:solidFill>
                          <a:effectLst/>
                        </a:rPr>
                        <a:t>months</a:t>
                      </a:r>
                      <a:endParaRPr lang="it-IT" sz="18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4752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7A7DC-B96C-297A-C123-35A582BB5FBC}"/>
              </a:ext>
            </a:extLst>
          </p:cNvPr>
          <p:cNvSpPr txBox="1"/>
          <p:nvPr/>
        </p:nvSpPr>
        <p:spPr>
          <a:xfrm>
            <a:off x="1225531" y="866699"/>
            <a:ext cx="530643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Multicenter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collection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on 420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patients</a:t>
            </a:r>
            <a:endParaRPr lang="it-IT" sz="1600" dirty="0">
              <a:solidFill>
                <a:srgbClr val="00009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 err="1">
                <a:solidFill>
                  <a:srgbClr val="00009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Anthropometrics</a:t>
            </a:r>
            <a:endParaRPr lang="it-IT" sz="1600" b="1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" y="1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391056" y="6488668"/>
            <a:ext cx="18009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Maurizio De Luca</a:t>
            </a:r>
          </a:p>
        </p:txBody>
      </p:sp>
    </p:spTree>
    <p:extLst>
      <p:ext uri="{BB962C8B-B14F-4D97-AF65-F5344CB8AC3E}">
        <p14:creationId xmlns:p14="http://schemas.microsoft.com/office/powerpoint/2010/main" val="20301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65900F5-85B3-7AEA-4F7D-A7B4EFF1A8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926" y="2711198"/>
          <a:ext cx="10410132" cy="27363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4048">
                  <a:extLst>
                    <a:ext uri="{9D8B030D-6E8A-4147-A177-3AD203B41FA5}">
                      <a16:colId xmlns:a16="http://schemas.microsoft.com/office/drawing/2014/main" val="1403346520"/>
                    </a:ext>
                  </a:extLst>
                </a:gridCol>
                <a:gridCol w="1956982">
                  <a:extLst>
                    <a:ext uri="{9D8B030D-6E8A-4147-A177-3AD203B41FA5}">
                      <a16:colId xmlns:a16="http://schemas.microsoft.com/office/drawing/2014/main" val="1603525144"/>
                    </a:ext>
                  </a:extLst>
                </a:gridCol>
                <a:gridCol w="1954135">
                  <a:extLst>
                    <a:ext uri="{9D8B030D-6E8A-4147-A177-3AD203B41FA5}">
                      <a16:colId xmlns:a16="http://schemas.microsoft.com/office/drawing/2014/main" val="2308666368"/>
                    </a:ext>
                  </a:extLst>
                </a:gridCol>
                <a:gridCol w="1915238">
                  <a:extLst>
                    <a:ext uri="{9D8B030D-6E8A-4147-A177-3AD203B41FA5}">
                      <a16:colId xmlns:a16="http://schemas.microsoft.com/office/drawing/2014/main" val="1744895955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548789606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BMI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at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SAGI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operation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53.1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primary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(112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42.3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after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AGB (121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41.3 after SG (160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39.3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after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OAGB (27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7121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BMI at 1 year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42.4 (88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37.2 (100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 38.0 (131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34.2 (20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92164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BMI at 2 years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39.3 (71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33.3 (86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34.5 (110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33.2 (12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25792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BMI at 3 years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38.1 (55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31.3 (70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33.1 (64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31.5 (7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001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BMI at 4 years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34.4 ( 33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31.0 (31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33.2 (31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30.2 (7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30455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BMI at 5 years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34.5 (12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30.5 (21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31.3 18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30.3 (3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1584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BMI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at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 6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years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33.0 (7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29.1 (19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0090"/>
                          </a:solidFill>
                          <a:effectLst/>
                        </a:rPr>
                        <a:t>30.2 (10 pts)</a:t>
                      </a:r>
                      <a:endParaRPr lang="it-IT" sz="120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28.3 ( 1 </a:t>
                      </a:r>
                      <a:r>
                        <a:rPr lang="it-IT" sz="1400" dirty="0" err="1">
                          <a:solidFill>
                            <a:srgbClr val="000090"/>
                          </a:solidFill>
                          <a:effectLst/>
                        </a:rPr>
                        <a:t>pts</a:t>
                      </a:r>
                      <a:r>
                        <a:rPr lang="it-IT" sz="1400" dirty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it-IT" sz="1200" dirty="0">
                        <a:solidFill>
                          <a:srgbClr val="000090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1560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D7A7DC-B96C-297A-C123-35A582BB5FBC}"/>
              </a:ext>
            </a:extLst>
          </p:cNvPr>
          <p:cNvSpPr txBox="1"/>
          <p:nvPr/>
        </p:nvSpPr>
        <p:spPr>
          <a:xfrm>
            <a:off x="701361" y="1350437"/>
            <a:ext cx="605237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Multicenter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collection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on 420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patients</a:t>
            </a:r>
            <a:endParaRPr lang="it-IT" sz="1600" dirty="0">
              <a:solidFill>
                <a:srgbClr val="00009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 err="1">
                <a:solidFill>
                  <a:srgbClr val="00009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Weight</a:t>
            </a:r>
            <a:r>
              <a:rPr lang="it-IT" sz="1600" b="1" dirty="0">
                <a:solidFill>
                  <a:srgbClr val="00009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rgbClr val="00009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Loss</a:t>
            </a:r>
            <a:r>
              <a:rPr lang="it-IT" sz="1600" b="1" dirty="0">
                <a:solidFill>
                  <a:srgbClr val="00009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(BMI)</a:t>
            </a:r>
            <a:endParaRPr lang="it-IT" sz="1600" b="1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" y="1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391056" y="6488668"/>
            <a:ext cx="18009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Maurizio De Luca</a:t>
            </a:r>
          </a:p>
        </p:txBody>
      </p:sp>
    </p:spTree>
    <p:extLst>
      <p:ext uri="{BB962C8B-B14F-4D97-AF65-F5344CB8AC3E}">
        <p14:creationId xmlns:p14="http://schemas.microsoft.com/office/powerpoint/2010/main" val="3673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1" y="1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Gastro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(SAGI)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D7A7DC-B96C-297A-C123-35A582BB5FBC}"/>
              </a:ext>
            </a:extLst>
          </p:cNvPr>
          <p:cNvSpPr txBox="1"/>
          <p:nvPr/>
        </p:nvSpPr>
        <p:spPr>
          <a:xfrm>
            <a:off x="701361" y="1350437"/>
            <a:ext cx="534675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Multicenter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collection</a:t>
            </a:r>
            <a:r>
              <a:rPr lang="it-IT" sz="1600" dirty="0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on 420 </a:t>
            </a:r>
            <a:r>
              <a:rPr lang="it-IT" sz="1600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patients</a:t>
            </a:r>
            <a:endParaRPr lang="it-IT" sz="1600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it-IT" sz="1600" dirty="0">
              <a:solidFill>
                <a:srgbClr val="00009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 err="1">
                <a:solidFill>
                  <a:srgbClr val="00009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Complications</a:t>
            </a:r>
            <a:endParaRPr lang="it-IT" sz="1600" b="1" dirty="0">
              <a:solidFill>
                <a:srgbClr val="00009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45935" y="2459004"/>
            <a:ext cx="7701272" cy="34163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90"/>
                </a:solidFill>
              </a:rPr>
              <a:t>Mortalità: </a:t>
            </a:r>
            <a:r>
              <a:rPr lang="it-IT" dirty="0">
                <a:solidFill>
                  <a:srgbClr val="000090"/>
                </a:solidFill>
              </a:rPr>
              <a:t>0</a:t>
            </a:r>
          </a:p>
          <a:p>
            <a:endParaRPr lang="it-IT" dirty="0">
              <a:solidFill>
                <a:srgbClr val="000090"/>
              </a:solidFill>
            </a:endParaRPr>
          </a:p>
          <a:p>
            <a:endParaRPr lang="it-IT" dirty="0">
              <a:solidFill>
                <a:srgbClr val="000090"/>
              </a:solidFill>
            </a:endParaRPr>
          </a:p>
          <a:p>
            <a:endParaRPr lang="it-IT" dirty="0">
              <a:solidFill>
                <a:srgbClr val="000090"/>
              </a:solidFill>
            </a:endParaRPr>
          </a:p>
          <a:p>
            <a:r>
              <a:rPr lang="it-IT" dirty="0" smtClean="0">
                <a:solidFill>
                  <a:srgbClr val="000090"/>
                </a:solidFill>
              </a:rPr>
              <a:t>Percentuale di rioperati  </a:t>
            </a:r>
            <a:r>
              <a:rPr lang="it-IT" dirty="0">
                <a:solidFill>
                  <a:srgbClr val="000090"/>
                </a:solidFill>
              </a:rPr>
              <a:t>1.9% (8 </a:t>
            </a:r>
            <a:r>
              <a:rPr lang="it-IT" dirty="0" smtClean="0">
                <a:solidFill>
                  <a:srgbClr val="000090"/>
                </a:solidFill>
              </a:rPr>
              <a:t>pazienti)</a:t>
            </a:r>
            <a:endParaRPr lang="it-IT" dirty="0">
              <a:solidFill>
                <a:srgbClr val="000090"/>
              </a:solidFill>
            </a:endParaRPr>
          </a:p>
          <a:p>
            <a:endParaRPr lang="it-IT" dirty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1 S</a:t>
            </a:r>
            <a:r>
              <a:rPr lang="it-IT" dirty="0" smtClean="0">
                <a:solidFill>
                  <a:srgbClr val="000090"/>
                </a:solidFill>
              </a:rPr>
              <a:t>anguinamento tasca gastrica</a:t>
            </a:r>
            <a:r>
              <a:rPr lang="it-IT" dirty="0">
                <a:solidFill>
                  <a:srgbClr val="000090"/>
                </a:solidFill>
              </a:rPr>
              <a:t>	</a:t>
            </a:r>
            <a:r>
              <a:rPr lang="it-IT" dirty="0" smtClean="0">
                <a:solidFill>
                  <a:srgbClr val="000090"/>
                </a:solidFill>
              </a:rPr>
              <a:t>1st </a:t>
            </a:r>
            <a:r>
              <a:rPr lang="it-IT" dirty="0">
                <a:solidFill>
                  <a:srgbClr val="000090"/>
                </a:solidFill>
              </a:rPr>
              <a:t>post-op </a:t>
            </a:r>
            <a:r>
              <a:rPr lang="it-IT" dirty="0" err="1">
                <a:solidFill>
                  <a:srgbClr val="000090"/>
                </a:solidFill>
              </a:rPr>
              <a:t>day</a:t>
            </a:r>
            <a:endParaRPr lang="it-IT" dirty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1 L</a:t>
            </a:r>
            <a:r>
              <a:rPr lang="it-IT" dirty="0" smtClean="0">
                <a:solidFill>
                  <a:srgbClr val="000090"/>
                </a:solidFill>
              </a:rPr>
              <a:t>aparocele</a:t>
            </a:r>
            <a:r>
              <a:rPr lang="it-IT" dirty="0">
                <a:solidFill>
                  <a:srgbClr val="000090"/>
                </a:solidFill>
              </a:rPr>
              <a:t>			</a:t>
            </a:r>
            <a:r>
              <a:rPr lang="it-IT" dirty="0" smtClean="0">
                <a:solidFill>
                  <a:srgbClr val="000090"/>
                </a:solidFill>
              </a:rPr>
              <a:t>34</a:t>
            </a:r>
            <a:r>
              <a:rPr lang="it-IT" dirty="0">
                <a:solidFill>
                  <a:srgbClr val="000090"/>
                </a:solidFill>
              </a:rPr>
              <a:t>° post-op </a:t>
            </a:r>
            <a:r>
              <a:rPr lang="it-IT" dirty="0" err="1">
                <a:solidFill>
                  <a:srgbClr val="000090"/>
                </a:solidFill>
              </a:rPr>
              <a:t>day</a:t>
            </a:r>
            <a:endParaRPr lang="it-IT" dirty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1 E</a:t>
            </a:r>
            <a:r>
              <a:rPr lang="it-IT" dirty="0" smtClean="0">
                <a:solidFill>
                  <a:srgbClr val="000090"/>
                </a:solidFill>
              </a:rPr>
              <a:t>rnia interna</a:t>
            </a:r>
            <a:r>
              <a:rPr lang="it-IT" dirty="0">
                <a:solidFill>
                  <a:srgbClr val="000090"/>
                </a:solidFill>
              </a:rPr>
              <a:t>			</a:t>
            </a:r>
            <a:r>
              <a:rPr lang="it-IT" dirty="0" smtClean="0">
                <a:solidFill>
                  <a:srgbClr val="000090"/>
                </a:solidFill>
              </a:rPr>
              <a:t>8</a:t>
            </a:r>
            <a:r>
              <a:rPr lang="it-IT" dirty="0">
                <a:solidFill>
                  <a:srgbClr val="000090"/>
                </a:solidFill>
              </a:rPr>
              <a:t>° post-op </a:t>
            </a:r>
            <a:r>
              <a:rPr lang="it-IT" dirty="0" err="1">
                <a:solidFill>
                  <a:srgbClr val="000090"/>
                </a:solidFill>
              </a:rPr>
              <a:t>month</a:t>
            </a:r>
            <a:endParaRPr lang="it-IT" dirty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1 </a:t>
            </a:r>
            <a:r>
              <a:rPr lang="it-IT" dirty="0" smtClean="0">
                <a:solidFill>
                  <a:srgbClr val="000090"/>
                </a:solidFill>
              </a:rPr>
              <a:t>MRGE       </a:t>
            </a:r>
            <a:r>
              <a:rPr lang="it-IT" dirty="0">
                <a:solidFill>
                  <a:srgbClr val="000090"/>
                </a:solidFill>
              </a:rPr>
              <a:t>		 </a:t>
            </a:r>
            <a:r>
              <a:rPr lang="it-IT" dirty="0" smtClean="0">
                <a:solidFill>
                  <a:srgbClr val="000090"/>
                </a:solidFill>
              </a:rPr>
              <a:t>                 14</a:t>
            </a:r>
            <a:r>
              <a:rPr lang="it-IT" dirty="0">
                <a:solidFill>
                  <a:srgbClr val="000090"/>
                </a:solidFill>
              </a:rPr>
              <a:t>° post-op </a:t>
            </a:r>
            <a:r>
              <a:rPr lang="it-IT" dirty="0" err="1">
                <a:solidFill>
                  <a:srgbClr val="000090"/>
                </a:solidFill>
              </a:rPr>
              <a:t>month</a:t>
            </a:r>
            <a:endParaRPr lang="it-IT" dirty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4 M</a:t>
            </a:r>
            <a:r>
              <a:rPr lang="it-IT" dirty="0" smtClean="0">
                <a:solidFill>
                  <a:srgbClr val="000090"/>
                </a:solidFill>
              </a:rPr>
              <a:t>alnutrizione vs diarrea     </a:t>
            </a:r>
            <a:r>
              <a:rPr lang="it-IT" dirty="0">
                <a:solidFill>
                  <a:srgbClr val="000090"/>
                </a:solidFill>
              </a:rPr>
              <a:t>		13°, 21°, 23°, 33° post-op </a:t>
            </a:r>
            <a:r>
              <a:rPr lang="it-IT" dirty="0" err="1">
                <a:solidFill>
                  <a:srgbClr val="000090"/>
                </a:solidFill>
              </a:rPr>
              <a:t>month</a:t>
            </a:r>
            <a:endParaRPr lang="it-IT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391056" y="6488668"/>
            <a:ext cx="18009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Maurizio De Luca</a:t>
            </a:r>
          </a:p>
        </p:txBody>
      </p:sp>
    </p:spTree>
    <p:extLst>
      <p:ext uri="{BB962C8B-B14F-4D97-AF65-F5344CB8AC3E}">
        <p14:creationId xmlns:p14="http://schemas.microsoft.com/office/powerpoint/2010/main" val="766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52753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 smtClean="0">
                <a:solidFill>
                  <a:srgbClr val="002060"/>
                </a:solidFill>
                <a:latin typeface="Calibri"/>
              </a:rPr>
              <a:t>Conclusioni</a:t>
            </a:r>
            <a:endParaRPr lang="it-IT" sz="4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8132" y="1162729"/>
            <a:ext cx="10972800" cy="43704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endParaRPr lang="it-IT" sz="1600" dirty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endParaRPr lang="it-IT" sz="2000" dirty="0" smtClean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endParaRPr lang="it-IT" sz="2000" dirty="0">
              <a:solidFill>
                <a:srgbClr val="000090"/>
              </a:solidFill>
            </a:endParaRPr>
          </a:p>
          <a:p>
            <a:pPr marL="457189" indent="-457189" algn="just">
              <a:buFontTx/>
              <a:buAutoNum type="arabicParenR"/>
              <a:defRPr/>
            </a:pP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La </a:t>
            </a:r>
            <a:r>
              <a:rPr lang="it-IT" sz="2000" b="1" dirty="0">
                <a:solidFill>
                  <a:srgbClr val="000090"/>
                </a:solidFill>
                <a:ea typeface="Times New Roman" pitchFamily="18" charset="0"/>
              </a:rPr>
              <a:t>SADI-S 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è una procedura sicura, efficace e approvata dall’AMBS. Procedura di scelta come REDO </a:t>
            </a:r>
            <a:r>
              <a:rPr lang="it-IT" sz="2000" dirty="0" err="1">
                <a:solidFill>
                  <a:srgbClr val="000090"/>
                </a:solidFill>
                <a:ea typeface="Times New Roman" pitchFamily="18" charset="0"/>
              </a:rPr>
              <a:t>Surgery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 in pazienti sottoposti a Sleeve gastrectomy per </a:t>
            </a:r>
            <a:r>
              <a:rPr lang="it-IT" sz="2000" dirty="0" err="1">
                <a:solidFill>
                  <a:srgbClr val="000090"/>
                </a:solidFill>
                <a:ea typeface="Times New Roman" pitchFamily="18" charset="0"/>
              </a:rPr>
              <a:t>Weight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 </a:t>
            </a:r>
            <a:r>
              <a:rPr lang="it-IT" sz="2000" dirty="0" err="1">
                <a:solidFill>
                  <a:srgbClr val="000090"/>
                </a:solidFill>
                <a:ea typeface="Times New Roman" pitchFamily="18" charset="0"/>
              </a:rPr>
              <a:t>Regain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 o </a:t>
            </a:r>
            <a:r>
              <a:rPr lang="it-IT" sz="2000" dirty="0" err="1">
                <a:solidFill>
                  <a:srgbClr val="000090"/>
                </a:solidFill>
                <a:ea typeface="Times New Roman" pitchFamily="18" charset="0"/>
              </a:rPr>
              <a:t>Primary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 Non-</a:t>
            </a:r>
            <a:r>
              <a:rPr lang="it-IT" sz="2000" dirty="0" err="1">
                <a:solidFill>
                  <a:srgbClr val="000090"/>
                </a:solidFill>
                <a:ea typeface="Times New Roman" pitchFamily="18" charset="0"/>
              </a:rPr>
              <a:t>responder</a:t>
            </a:r>
            <a:r>
              <a:rPr lang="it-IT" sz="2000" dirty="0">
                <a:solidFill>
                  <a:srgbClr val="000090"/>
                </a:solidFill>
                <a:ea typeface="Times New Roman" pitchFamily="18" charset="0"/>
              </a:rPr>
              <a:t>. Minore rischio di reflusso biliare e ulcere marginali se comparata con </a:t>
            </a:r>
            <a:r>
              <a:rPr lang="it-IT" sz="2000" b="1" dirty="0">
                <a:solidFill>
                  <a:srgbClr val="000090"/>
                </a:solidFill>
                <a:ea typeface="Times New Roman" pitchFamily="18" charset="0"/>
              </a:rPr>
              <a:t>l’OAGB e SAGI.  </a:t>
            </a:r>
            <a:endParaRPr lang="it-IT" sz="2000" b="1" dirty="0" smtClean="0">
              <a:solidFill>
                <a:srgbClr val="000090"/>
              </a:solidFill>
              <a:ea typeface="Times New Roman" pitchFamily="18" charset="0"/>
            </a:endParaRPr>
          </a:p>
          <a:p>
            <a:pPr marL="457189" indent="-457189" algn="just">
              <a:buFontTx/>
              <a:buAutoNum type="arabicParenR"/>
              <a:defRPr/>
            </a:pPr>
            <a:endParaRPr lang="it-IT" sz="2000" b="1" dirty="0">
              <a:solidFill>
                <a:srgbClr val="000090"/>
              </a:solidFill>
              <a:ea typeface="Times New Roman" pitchFamily="18" charset="0"/>
            </a:endParaRPr>
          </a:p>
          <a:p>
            <a:pPr marL="457189" indent="-457189" algn="just">
              <a:buAutoNum type="arabicParenR"/>
              <a:defRPr/>
            </a:pPr>
            <a:r>
              <a:rPr lang="it-IT" sz="2000" dirty="0" smtClean="0">
                <a:solidFill>
                  <a:srgbClr val="000090"/>
                </a:solidFill>
              </a:rPr>
              <a:t>La </a:t>
            </a:r>
            <a:r>
              <a:rPr lang="it-IT" sz="2000" b="1" dirty="0" smtClean="0">
                <a:solidFill>
                  <a:srgbClr val="000090"/>
                </a:solidFill>
              </a:rPr>
              <a:t>SAGI</a:t>
            </a:r>
            <a:r>
              <a:rPr lang="it-IT" sz="2000" dirty="0" smtClean="0">
                <a:solidFill>
                  <a:srgbClr val="000090"/>
                </a:solidFill>
              </a:rPr>
              <a:t> è una procedura innovativa mista a prevalente componente malassorbitiva di facile esecuzione e che si basa su principi fisiopatologici </a:t>
            </a:r>
            <a:r>
              <a:rPr lang="it-IT" sz="2000" dirty="0">
                <a:solidFill>
                  <a:srgbClr val="000090"/>
                </a:solidFill>
              </a:rPr>
              <a:t>consolidati. Sono necessari la standardizzazione e studi sui risultati a lungo </a:t>
            </a:r>
            <a:r>
              <a:rPr lang="it-IT" sz="2000" dirty="0" smtClean="0">
                <a:solidFill>
                  <a:srgbClr val="000090"/>
                </a:solidFill>
              </a:rPr>
              <a:t>termine</a:t>
            </a:r>
          </a:p>
          <a:p>
            <a:pPr marL="457189" indent="-457189" algn="just">
              <a:buAutoNum type="arabicParenR"/>
              <a:defRPr/>
            </a:pPr>
            <a:endParaRPr lang="it-IT" sz="2000" dirty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endParaRPr lang="it-IT" sz="2000" dirty="0" smtClean="0">
              <a:solidFill>
                <a:srgbClr val="000090"/>
              </a:solidFill>
            </a:endParaRPr>
          </a:p>
          <a:p>
            <a:pPr marL="457189" indent="-457189" algn="just">
              <a:buAutoNum type="arabicParenR"/>
              <a:defRPr/>
            </a:pPr>
            <a:r>
              <a:rPr lang="it-IT" sz="2000" dirty="0" smtClean="0">
                <a:solidFill>
                  <a:srgbClr val="000090"/>
                </a:solidFill>
                <a:ea typeface="Times New Roman" pitchFamily="18" charset="0"/>
              </a:rPr>
              <a:t>In </a:t>
            </a:r>
            <a:r>
              <a:rPr lang="it-IT" sz="2000" dirty="0" smtClean="0">
                <a:solidFill>
                  <a:srgbClr val="000090"/>
                </a:solidFill>
                <a:ea typeface="Times New Roman" pitchFamily="18" charset="0"/>
              </a:rPr>
              <a:t>prospettiva futura, la </a:t>
            </a:r>
            <a:r>
              <a:rPr lang="it-IT" sz="2000" b="1" dirty="0" smtClean="0">
                <a:solidFill>
                  <a:srgbClr val="000090"/>
                </a:solidFill>
                <a:ea typeface="Times New Roman" pitchFamily="18" charset="0"/>
              </a:rPr>
              <a:t>chirurgia robotica </a:t>
            </a:r>
            <a:r>
              <a:rPr lang="it-IT" sz="2000" dirty="0" smtClean="0">
                <a:solidFill>
                  <a:srgbClr val="000090"/>
                </a:solidFill>
                <a:ea typeface="Times New Roman" pitchFamily="18" charset="0"/>
              </a:rPr>
              <a:t>potrebbe aiutare a superare alcuni limiti della </a:t>
            </a:r>
            <a:r>
              <a:rPr lang="it-IT" sz="2000" b="1" dirty="0" smtClean="0">
                <a:solidFill>
                  <a:srgbClr val="000090"/>
                </a:solidFill>
                <a:ea typeface="Times New Roman" pitchFamily="18" charset="0"/>
              </a:rPr>
              <a:t>SADI-S </a:t>
            </a:r>
            <a:r>
              <a:rPr lang="it-IT" sz="2000" dirty="0" smtClean="0">
                <a:solidFill>
                  <a:srgbClr val="000090"/>
                </a:solidFill>
                <a:ea typeface="Times New Roman" pitchFamily="18" charset="0"/>
              </a:rPr>
              <a:t>(</a:t>
            </a:r>
            <a:r>
              <a:rPr lang="it-IT" sz="2000" dirty="0" err="1" smtClean="0">
                <a:solidFill>
                  <a:srgbClr val="000090"/>
                </a:solidFill>
                <a:ea typeface="Times New Roman" pitchFamily="18" charset="0"/>
              </a:rPr>
              <a:t>learning</a:t>
            </a:r>
            <a:r>
              <a:rPr lang="it-IT" sz="2000" dirty="0" smtClean="0">
                <a:solidFill>
                  <a:srgbClr val="000090"/>
                </a:solidFill>
                <a:ea typeface="Times New Roman" pitchFamily="18" charset="0"/>
              </a:rPr>
              <a:t> curve, anastomosi manuale, difficile revisione/ conversione/ restaurazione)</a:t>
            </a:r>
            <a:endParaRPr lang="it-IT" sz="2000" dirty="0">
              <a:solidFill>
                <a:srgbClr val="000090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DIS - BM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5719" b="7539"/>
          <a:stretch/>
        </p:blipFill>
        <p:spPr bwMode="auto">
          <a:xfrm>
            <a:off x="1122752" y="740960"/>
            <a:ext cx="3433535" cy="23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571605" y="-165253"/>
            <a:ext cx="3526669" cy="88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 smtClean="0">
                <a:solidFill>
                  <a:srgbClr val="002060"/>
                </a:solidFill>
                <a:latin typeface="Calibri"/>
              </a:rPr>
              <a:t>SADI-S</a:t>
            </a:r>
            <a:endParaRPr lang="it-IT" sz="42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6915484" y="-165253"/>
            <a:ext cx="3526669" cy="88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 smtClean="0">
                <a:solidFill>
                  <a:srgbClr val="002060"/>
                </a:solidFill>
                <a:latin typeface="Calibri"/>
              </a:rPr>
              <a:t>SAGI</a:t>
            </a:r>
            <a:endParaRPr lang="it-IT" sz="4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121" y="3108017"/>
            <a:ext cx="4914795" cy="23698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</a:t>
            </a:r>
            <a:r>
              <a:rPr lang="it-IT" b="1" dirty="0" smtClean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ro</a:t>
            </a:r>
            <a:endParaRPr lang="it-IT" b="1" dirty="0">
              <a:solidFill>
                <a:schemeClr val="tx2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Approvazione di ASMBS e IFSO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Conservazione </a:t>
            </a: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piloro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Ridotto rischio di sindrome dell’antro 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ritenuto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Contro</a:t>
            </a:r>
            <a:endParaRPr lang="it-IT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Anastomosi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dudeno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-ileale (manuale)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Difficile revisione/conversione/restaurazione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Learning curve ++</a:t>
            </a:r>
          </a:p>
          <a:p>
            <a:pPr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98188" y="3108017"/>
            <a:ext cx="5761259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</a:t>
            </a:r>
            <a:r>
              <a:rPr lang="it-IT" b="1" dirty="0" smtClean="0">
                <a:solidFill>
                  <a:schemeClr val="tx2"/>
                </a:solidFill>
                <a:latin typeface="+mj-lt"/>
                <a:ea typeface="+mn-ea"/>
                <a:cs typeface="Times New Roman" pitchFamily="18" charset="0"/>
              </a:rPr>
              <a:t>ro</a:t>
            </a:r>
            <a:endParaRPr lang="it-IT" b="1" dirty="0">
              <a:solidFill>
                <a:schemeClr val="tx2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Anastomosi gastro-ileale (meccanica)</a:t>
            </a:r>
            <a:endParaRPr lang="it-IT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La </a:t>
            </a: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gestione endoscopica/laparoscopica, in caso di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leak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e/o </a:t>
            </a:r>
            <a:r>
              <a:rPr lang="it-IT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emorragia dell'anastomosi </a:t>
            </a: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gastro-ileale  più semplice 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Revisione e/o restaurazione relativamente facile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Contro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Procedura in corso di validazione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it-IT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34939" y="4923206"/>
            <a:ext cx="6066702" cy="184665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dirty="0">
              <a:solidFill>
                <a:schemeClr val="tx2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Sono entrambe procedure miste con prevalenza malassorbitiva a lungo termine</a:t>
            </a:r>
            <a:endParaRPr lang="it-IT" sz="1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La 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lunghezza fissa del canale comune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dovrebbe 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eliminare le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complicanze nutrizionali a 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lungo termine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dell'OAGB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Possono essere eseguite sia come procedura primaria che di revisione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Tecniche 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non 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standardizzate  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it-IT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Bouge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size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tipo anastomosi</a:t>
            </a:r>
            <a:r>
              <a:rPr lang="it-IT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endParaRPr lang="it-IT" sz="1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60" y="599091"/>
            <a:ext cx="2431595" cy="23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862" y="2897436"/>
            <a:ext cx="7777812" cy="24013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75"/>
            <a:ext cx="6773220" cy="2590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0" y="2719648"/>
            <a:ext cx="3238952" cy="2934109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838200" y="2989383"/>
            <a:ext cx="2901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>
            <a:off x="838200" y="3130059"/>
            <a:ext cx="2901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838200" y="3294183"/>
            <a:ext cx="17174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52753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>
                <a:solidFill>
                  <a:srgbClr val="002060"/>
                </a:solidFill>
                <a:latin typeface="Calibri"/>
              </a:rPr>
              <a:t>Indicazioni alla SADI-S</a:t>
            </a:r>
            <a:endParaRPr lang="it-IT" sz="4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40E2A4-852E-F41E-7BDA-F0ED66959D87}"/>
              </a:ext>
            </a:extLst>
          </p:cNvPr>
          <p:cNvSpPr txBox="1"/>
          <p:nvPr/>
        </p:nvSpPr>
        <p:spPr>
          <a:xfrm>
            <a:off x="1045192" y="1594097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CHIRURGIA PRIMARIA </a:t>
            </a:r>
          </a:p>
          <a:p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Pazienti </a:t>
            </a:r>
            <a:r>
              <a:rPr lang="it-IT" sz="2000" dirty="0" err="1">
                <a:solidFill>
                  <a:srgbClr val="002060"/>
                </a:solidFill>
              </a:rPr>
              <a:t>superobesi</a:t>
            </a:r>
            <a:r>
              <a:rPr lang="it-IT" sz="2000" dirty="0">
                <a:solidFill>
                  <a:srgbClr val="002060"/>
                </a:solidFill>
              </a:rPr>
              <a:t>  (BMI &gt;50-</a:t>
            </a:r>
            <a:r>
              <a:rPr lang="it-IT" sz="2000" dirty="0">
                <a:solidFill>
                  <a:srgbClr val="FF0000"/>
                </a:solidFill>
              </a:rPr>
              <a:t>55</a:t>
            </a:r>
            <a:r>
              <a:rPr lang="it-IT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002060"/>
                </a:solidFill>
              </a:rPr>
              <a:t>Binge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eaters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Pazienti metabolici (</a:t>
            </a:r>
            <a:r>
              <a:rPr lang="it-IT" sz="2000" dirty="0">
                <a:solidFill>
                  <a:srgbClr val="FF0000"/>
                </a:solidFill>
              </a:rPr>
              <a:t>T2DM</a:t>
            </a:r>
            <a:r>
              <a:rPr lang="it-IT" sz="20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127A8-6489-4E1D-B31D-F3CDE07E310E}"/>
              </a:ext>
            </a:extLst>
          </p:cNvPr>
          <p:cNvSpPr txBox="1"/>
          <p:nvPr/>
        </p:nvSpPr>
        <p:spPr>
          <a:xfrm>
            <a:off x="1029372" y="5001495"/>
            <a:ext cx="548640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Controindicazioni alla procedura 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Esofago di Barrett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MRGE severa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Ernia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jatale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voluminosa (&gt;4 cm)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79E8DE-630E-709E-6650-EB94FA29C363}"/>
              </a:ext>
            </a:extLst>
          </p:cNvPr>
          <p:cNvSpPr txBox="1"/>
          <p:nvPr/>
        </p:nvSpPr>
        <p:spPr>
          <a:xfrm>
            <a:off x="6806095" y="1609486"/>
            <a:ext cx="5486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CHIRURGIA DI REVISIONE </a:t>
            </a:r>
          </a:p>
          <a:p>
            <a:endParaRPr lang="it-IT" sz="2000" b="1" dirty="0"/>
          </a:p>
          <a:p>
            <a:r>
              <a:rPr lang="it-IT" sz="2000" b="1" dirty="0">
                <a:solidFill>
                  <a:srgbClr val="FF0000"/>
                </a:solidFill>
              </a:rPr>
              <a:t>Dopo sleeve </a:t>
            </a:r>
            <a:r>
              <a:rPr lang="it-IT" sz="2000" b="1" dirty="0" err="1">
                <a:solidFill>
                  <a:srgbClr val="FF0000"/>
                </a:solidFill>
              </a:rPr>
              <a:t>gastrectomy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Procedura programmata in 2 step </a:t>
            </a:r>
          </a:p>
          <a:p>
            <a:pPr marL="457200" indent="-457200">
              <a:buFont typeface="+mj-lt"/>
              <a:buAutoNum type="alphaLcPeriod"/>
            </a:pPr>
            <a:r>
              <a:rPr lang="it-IT" sz="2000" dirty="0">
                <a:solidFill>
                  <a:srgbClr val="002060"/>
                </a:solidFill>
              </a:rPr>
              <a:t>Pazienti giovani (&lt;40 anni) con BMI &gt;50</a:t>
            </a:r>
          </a:p>
          <a:p>
            <a:pPr marL="457200" indent="-457200">
              <a:buFont typeface="+mj-lt"/>
              <a:buAutoNum type="alphaLcPeriod"/>
            </a:pPr>
            <a:r>
              <a:rPr lang="it-IT" sz="2000" dirty="0">
                <a:solidFill>
                  <a:srgbClr val="002060"/>
                </a:solidFill>
              </a:rPr>
              <a:t>Pazienti con BMI &gt;60 kg/m2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>
                <a:solidFill>
                  <a:srgbClr val="002060"/>
                </a:solidFill>
              </a:rPr>
              <a:t>Primary</a:t>
            </a:r>
            <a:r>
              <a:rPr lang="it-IT" sz="2000" dirty="0">
                <a:solidFill>
                  <a:srgbClr val="002060"/>
                </a:solidFill>
              </a:rPr>
              <a:t> Non-</a:t>
            </a:r>
            <a:r>
              <a:rPr lang="it-IT" sz="2000" dirty="0" err="1">
                <a:solidFill>
                  <a:srgbClr val="002060"/>
                </a:solidFill>
              </a:rPr>
              <a:t>responder</a:t>
            </a:r>
            <a:r>
              <a:rPr lang="it-IT" sz="2000" dirty="0">
                <a:solidFill>
                  <a:srgbClr val="002060"/>
                </a:solidFill>
              </a:rPr>
              <a:t> / Weight </a:t>
            </a:r>
            <a:r>
              <a:rPr lang="it-IT" sz="2000" dirty="0" err="1">
                <a:solidFill>
                  <a:srgbClr val="002060"/>
                </a:solidFill>
              </a:rPr>
              <a:t>regain</a:t>
            </a:r>
            <a:endParaRPr lang="it-IT" sz="2000" dirty="0"/>
          </a:p>
          <a:p>
            <a:endParaRPr lang="it-IT" sz="2000" b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67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5F927B-FE2A-C7E2-70A3-498BD958EDE0}"/>
              </a:ext>
            </a:extLst>
          </p:cNvPr>
          <p:cNvSpPr txBox="1"/>
          <p:nvPr/>
        </p:nvSpPr>
        <p:spPr>
          <a:xfrm>
            <a:off x="2157046" y="3518484"/>
            <a:ext cx="7831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Salvo in caso di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MRGE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dirty="0"/>
              <a:t>RYGB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Stenosi (</a:t>
            </a:r>
            <a:r>
              <a:rPr lang="it-IT" sz="2000" dirty="0"/>
              <a:t>RYGB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8E69340-D5F5-AA57-E478-F1C8ED8D2998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131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u="sng" dirty="0">
                <a:solidFill>
                  <a:srgbClr val="FF0000"/>
                </a:solidFill>
                <a:latin typeface="Calibri"/>
              </a:rPr>
              <a:t>La SADI come procedura di scelta per convertire una Sleeve fallita</a:t>
            </a:r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7046" y="1312985"/>
            <a:ext cx="8386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 smtClean="0">
                <a:solidFill>
                  <a:srgbClr val="FF0000"/>
                </a:solidFill>
              </a:rPr>
              <a:t>Perché la conservazione del piloro: </a:t>
            </a:r>
            <a:endParaRPr lang="it-IT" sz="2000" b="1" dirty="0">
              <a:solidFill>
                <a:srgbClr val="FF0000"/>
              </a:solidFill>
            </a:endParaRPr>
          </a:p>
          <a:p>
            <a:pPr lvl="0"/>
            <a:endParaRPr lang="it-IT" sz="2000" b="1" dirty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E</a:t>
            </a:r>
            <a:r>
              <a:rPr lang="it-IT" sz="2000" dirty="0" smtClean="0">
                <a:solidFill>
                  <a:srgbClr val="002060"/>
                </a:solidFill>
              </a:rPr>
              <a:t>limina </a:t>
            </a:r>
            <a:r>
              <a:rPr lang="it-IT" sz="2000" dirty="0">
                <a:solidFill>
                  <a:srgbClr val="002060"/>
                </a:solidFill>
              </a:rPr>
              <a:t>il rischio di sindrome dell’antro ritenuto (</a:t>
            </a:r>
            <a:r>
              <a:rPr lang="it-IT" sz="2000" dirty="0">
                <a:solidFill>
                  <a:prstClr val="black"/>
                </a:solidFill>
              </a:rPr>
              <a:t>vs </a:t>
            </a:r>
            <a:r>
              <a:rPr lang="it-IT" sz="2000" dirty="0" smtClean="0">
                <a:solidFill>
                  <a:prstClr val="black"/>
                </a:solidFill>
              </a:rPr>
              <a:t>OAGB/SAGI</a:t>
            </a:r>
            <a:r>
              <a:rPr lang="it-IT" sz="2000" dirty="0" smtClean="0">
                <a:solidFill>
                  <a:srgbClr val="002060"/>
                </a:solidFill>
              </a:rPr>
              <a:t>) e </a:t>
            </a:r>
            <a:endParaRPr lang="it-IT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Riduce il rischi di reflusso biliare (</a:t>
            </a:r>
            <a:r>
              <a:rPr lang="it-IT" sz="2000" dirty="0">
                <a:solidFill>
                  <a:prstClr val="black"/>
                </a:solidFill>
              </a:rPr>
              <a:t>vs </a:t>
            </a:r>
            <a:r>
              <a:rPr lang="it-IT" sz="2000" dirty="0" smtClean="0">
                <a:solidFill>
                  <a:prstClr val="black"/>
                </a:solidFill>
              </a:rPr>
              <a:t>OAGB/SAGI</a:t>
            </a:r>
            <a:r>
              <a:rPr lang="it-IT" sz="2000" dirty="0" smtClean="0">
                <a:solidFill>
                  <a:srgbClr val="002060"/>
                </a:solidFill>
              </a:rPr>
              <a:t>) </a:t>
            </a:r>
            <a:endParaRPr lang="it-IT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Riduce il rischio di ulcere anastomotiche (</a:t>
            </a:r>
            <a:r>
              <a:rPr lang="it-IT" sz="2000" dirty="0">
                <a:solidFill>
                  <a:prstClr val="black"/>
                </a:solidFill>
              </a:rPr>
              <a:t>vs </a:t>
            </a:r>
            <a:r>
              <a:rPr lang="it-IT" sz="2000" dirty="0" smtClean="0">
                <a:solidFill>
                  <a:prstClr val="black"/>
                </a:solidFill>
              </a:rPr>
              <a:t>RYGB/OAGB/SAGI</a:t>
            </a:r>
            <a:r>
              <a:rPr lang="it-IT" sz="2000" dirty="0" smtClean="0">
                <a:solidFill>
                  <a:srgbClr val="002060"/>
                </a:solidFill>
              </a:rPr>
              <a:t>) 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0D8CD-8F78-61AD-873D-711A80ABC55B}"/>
              </a:ext>
            </a:extLst>
          </p:cNvPr>
          <p:cNvSpPr txBox="1">
            <a:spLocks/>
          </p:cNvSpPr>
          <p:nvPr/>
        </p:nvSpPr>
        <p:spPr>
          <a:xfrm>
            <a:off x="52753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 smtClean="0">
                <a:solidFill>
                  <a:srgbClr val="002060"/>
                </a:solidFill>
                <a:latin typeface="Calibri"/>
              </a:rPr>
              <a:t>Controversie SADI-S</a:t>
            </a:r>
            <a:endParaRPr lang="it-IT" sz="4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961C0F-DAFE-3F47-8EAB-D7CC7F8AA501}"/>
              </a:ext>
            </a:extLst>
          </p:cNvPr>
          <p:cNvSpPr txBox="1"/>
          <p:nvPr/>
        </p:nvSpPr>
        <p:spPr>
          <a:xfrm>
            <a:off x="527538" y="2005071"/>
            <a:ext cx="6421496" cy="2814617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Dimensioni della Sleeve gastrectomy : </a:t>
            </a:r>
            <a:endParaRPr lang="it-IT" sz="20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it-IT" sz="2000" b="1" dirty="0">
                <a:solidFill>
                  <a:srgbClr val="002060"/>
                </a:solidFill>
              </a:rPr>
              <a:t>		</a:t>
            </a:r>
            <a:r>
              <a:rPr lang="it-IT" sz="2000" b="1" dirty="0" err="1">
                <a:solidFill>
                  <a:srgbClr val="002060"/>
                </a:solidFill>
              </a:rPr>
              <a:t>B</a:t>
            </a:r>
            <a:r>
              <a:rPr lang="it-IT" sz="2000" b="1" dirty="0" err="1" smtClean="0">
                <a:solidFill>
                  <a:srgbClr val="002060"/>
                </a:solidFill>
              </a:rPr>
              <a:t>ougie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size</a:t>
            </a:r>
            <a:r>
              <a:rPr lang="it-IT" sz="2000" b="1" dirty="0">
                <a:solidFill>
                  <a:srgbClr val="002060"/>
                </a:solidFill>
              </a:rPr>
              <a:t> 54 </a:t>
            </a:r>
            <a:r>
              <a:rPr lang="it-IT" sz="2000" b="1" dirty="0" err="1">
                <a:solidFill>
                  <a:srgbClr val="002060"/>
                </a:solidFill>
              </a:rPr>
              <a:t>Fr</a:t>
            </a:r>
            <a:r>
              <a:rPr lang="it-IT" sz="2000" b="1" dirty="0">
                <a:solidFill>
                  <a:srgbClr val="002060"/>
                </a:solidFill>
              </a:rPr>
              <a:t> Vs 40 </a:t>
            </a:r>
            <a:r>
              <a:rPr lang="it-IT" sz="2000" b="1" dirty="0" err="1">
                <a:solidFill>
                  <a:srgbClr val="002060"/>
                </a:solidFill>
              </a:rPr>
              <a:t>Fr</a:t>
            </a:r>
            <a:r>
              <a:rPr lang="it-IT" sz="2000" b="1" dirty="0">
                <a:solidFill>
                  <a:srgbClr val="002060"/>
                </a:solidFill>
              </a:rPr>
              <a:t> Vs ? </a:t>
            </a:r>
            <a:r>
              <a:rPr lang="it-IT" sz="2000" b="1" dirty="0" err="1">
                <a:solidFill>
                  <a:srgbClr val="002060"/>
                </a:solidFill>
              </a:rPr>
              <a:t>Fr</a:t>
            </a:r>
            <a:endParaRPr lang="it-IT" sz="20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it-IT" sz="2000" b="1" dirty="0">
                <a:solidFill>
                  <a:srgbClr val="002060"/>
                </a:solidFill>
              </a:rPr>
              <a:t>		</a:t>
            </a:r>
            <a:r>
              <a:rPr lang="it-IT" sz="2000" b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		</a:t>
            </a:r>
          </a:p>
          <a:p>
            <a:pPr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>
                <a:solidFill>
                  <a:srgbClr val="FF0000"/>
                </a:solidFill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</a:rPr>
              <a:t>nastomosi duodeno ileale </a:t>
            </a:r>
            <a:r>
              <a:rPr lang="it-IT" sz="2000" b="1" dirty="0" smtClean="0">
                <a:solidFill>
                  <a:schemeClr val="tx2"/>
                </a:solidFill>
              </a:rPr>
              <a:t>(manuale Vs meccanica)  </a:t>
            </a:r>
          </a:p>
          <a:p>
            <a:pPr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Lunghezza del tratto comune </a:t>
            </a:r>
            <a:r>
              <a:rPr lang="it-IT" sz="2000" b="1" dirty="0" smtClean="0">
                <a:solidFill>
                  <a:schemeClr val="tx2"/>
                </a:solidFill>
              </a:rPr>
              <a:t>( 250 cm Vs 300 cm) </a:t>
            </a:r>
            <a:endParaRPr lang="it-IT" sz="2000" b="1" dirty="0">
              <a:solidFill>
                <a:srgbClr val="002060"/>
              </a:solidFill>
            </a:endParaRPr>
          </a:p>
          <a:p>
            <a:pPr indent="-342900" algn="just">
              <a:lnSpc>
                <a:spcPct val="150000"/>
              </a:lnSpc>
              <a:buFontTx/>
              <a:buChar char="-"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Revisione/ conversione 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morysurgicalfocus.files.wordpress.com/2021/09/rgas-image.jpg?w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54" y="1968803"/>
            <a:ext cx="4122960" cy="28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992169" y="5239342"/>
            <a:ext cx="477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002060"/>
                </a:solidFill>
              </a:rPr>
              <a:t>Fisiopatologia della sindrome dell'antro trattenuto. (A) Stomaco normale con antro. Un segmento di antro resecato in modo incompleto immerso nell'ambiente alcalino del duodeno unito durante la gastrectomia distale con (B) </a:t>
            </a:r>
            <a:r>
              <a:rPr lang="it-IT" sz="1200" dirty="0" err="1">
                <a:solidFill>
                  <a:srgbClr val="002060"/>
                </a:solidFill>
              </a:rPr>
              <a:t>Billroth</a:t>
            </a:r>
            <a:r>
              <a:rPr lang="it-IT" sz="1200" dirty="0">
                <a:solidFill>
                  <a:srgbClr val="002060"/>
                </a:solidFill>
              </a:rPr>
              <a:t> II o (C) ricostruzione Roux-en-Y provoca un'intensa secrezione di gastrina da parte dell'antro trattenuto e provoca ulcerazione marginale come descritto in (B) e (C).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3" y="323385"/>
            <a:ext cx="5619262" cy="22513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98" y="2898459"/>
            <a:ext cx="4385572" cy="34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97" y="1358797"/>
            <a:ext cx="5111827" cy="485182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99153" y="127290"/>
            <a:ext cx="5338540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</a:t>
            </a:r>
            <a:r>
              <a:rPr lang="en-US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Duodeno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SADI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78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I Do It: Robotic Single-Anastomosis Duodeno-Ileal Bypass with Sleeve  Gastrectomy (SADIS) | Journal of Gastrointestinal Surg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"/>
          <a:stretch/>
        </p:blipFill>
        <p:spPr bwMode="auto">
          <a:xfrm>
            <a:off x="444423" y="1432193"/>
            <a:ext cx="5264755" cy="41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 bwMode="auto">
          <a:xfrm>
            <a:off x="84772" y="110169"/>
            <a:ext cx="5794871" cy="55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Anastomosis </a:t>
            </a:r>
            <a:r>
              <a:rPr lang="en-US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Duodeno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SADI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Hugo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robotic-assisted surgery (RAS) system</a:t>
            </a:r>
          </a:p>
        </p:txBody>
      </p:sp>
      <p:pic>
        <p:nvPicPr>
          <p:cNvPr id="1026" name="Picture 2" descr="Anteprima imma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52" y="1949986"/>
            <a:ext cx="4531786" cy="36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purl.org/dc/terms/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313</TotalTime>
  <Words>1216</Words>
  <Application>Microsoft Office PowerPoint</Application>
  <PresentationFormat>Widescreen</PresentationFormat>
  <Paragraphs>223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Georgia</vt:lpstr>
      <vt:lpstr>MS Mincho</vt:lpstr>
      <vt:lpstr>Times New Roman</vt:lpstr>
      <vt:lpstr>Wingdings</vt:lpstr>
      <vt:lpstr>RetrospectVTI</vt:lpstr>
      <vt:lpstr>SADI-S Vs SAGI:  in cosa sono differenti e in cosa simili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Spagnolo Giuseppe</cp:lastModifiedBy>
  <cp:revision>40</cp:revision>
  <dcterms:created xsi:type="dcterms:W3CDTF">2022-02-27T17:36:31Z</dcterms:created>
  <dcterms:modified xsi:type="dcterms:W3CDTF">2024-05-13T09:29:04Z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